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36" r:id="rId2"/>
    <p:sldId id="366" r:id="rId3"/>
    <p:sldId id="410" r:id="rId4"/>
    <p:sldId id="416" r:id="rId5"/>
    <p:sldId id="441" r:id="rId6"/>
    <p:sldId id="390" r:id="rId7"/>
    <p:sldId id="391" r:id="rId8"/>
    <p:sldId id="442" r:id="rId9"/>
    <p:sldId id="446" r:id="rId10"/>
    <p:sldId id="394" r:id="rId11"/>
    <p:sldId id="447" r:id="rId12"/>
    <p:sldId id="445" r:id="rId13"/>
    <p:sldId id="443" r:id="rId14"/>
    <p:sldId id="444" r:id="rId15"/>
    <p:sldId id="449" r:id="rId16"/>
    <p:sldId id="448" r:id="rId17"/>
    <p:sldId id="450" r:id="rId18"/>
    <p:sldId id="455" r:id="rId19"/>
    <p:sldId id="392" r:id="rId20"/>
    <p:sldId id="393" r:id="rId21"/>
    <p:sldId id="327" r:id="rId22"/>
    <p:sldId id="451" r:id="rId23"/>
    <p:sldId id="452" r:id="rId24"/>
    <p:sldId id="453" r:id="rId25"/>
    <p:sldId id="454" r:id="rId26"/>
    <p:sldId id="386" r:id="rId27"/>
    <p:sldId id="389" r:id="rId28"/>
    <p:sldId id="387" r:id="rId29"/>
    <p:sldId id="456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F46B45-A811-485A-9CF2-7AC8B09D317A}" type="datetimeFigureOut">
              <a:rPr lang="en-US" smtClean="0"/>
              <a:pPr/>
              <a:t>2/2/2023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8922B6-090F-490F-85FC-5EA9518AF6B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I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Search and Location Techniques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Search and Location Techniques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Search and Location Techniques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Search and Location Techniques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Search and Location Techniques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Search and Location Techniques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Search and Location Techniques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Search and Location Techniques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Search and Location Techniques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Search and Location Techniques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Search and Location Techniques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Search and Location Techniques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merriam-webster.com/dictionary/earth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10600" cy="365760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en-US" sz="4000" b="1" dirty="0" smtClean="0"/>
              <a:t>DISASTER AWARENESS’’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 </a:t>
            </a:r>
            <a:br>
              <a:rPr lang="en-US" sz="3600" b="1" dirty="0" smtClean="0"/>
            </a:b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91000"/>
            <a:ext cx="6400800" cy="1752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505200"/>
            <a:ext cx="8458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334000" cy="1143000"/>
          </a:xfrm>
          <a:solidFill>
            <a:srgbClr val="92D050"/>
          </a:solidFill>
        </p:spPr>
        <p:txBody>
          <a:bodyPr/>
          <a:lstStyle/>
          <a:p>
            <a:pPr algn="l"/>
            <a:r>
              <a:rPr lang="en-US" b="1" dirty="0" smtClean="0"/>
              <a:t>UNIVERSAL PRACTICE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FF00"/>
          </a:solidFill>
        </p:spPr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sz="3600" b="1" dirty="0" smtClean="0"/>
              <a:t>DON’T PANIC DURING DISASTER.</a:t>
            </a:r>
          </a:p>
          <a:p>
            <a:r>
              <a:rPr lang="en-US" sz="3600" b="1" dirty="0" smtClean="0"/>
              <a:t>DCH- DROP COVER HOLD (EARTHQUACK)</a:t>
            </a:r>
          </a:p>
          <a:p>
            <a:r>
              <a:rPr lang="en-US" sz="3600" b="1" dirty="0" smtClean="0"/>
              <a:t>SDR- STOP DROP/DOWN ROLL(FIRE)</a:t>
            </a:r>
          </a:p>
          <a:p>
            <a:r>
              <a:rPr lang="en-US" sz="3600" b="1" dirty="0" smtClean="0"/>
              <a:t>PASS- PULL, AIM, SQUEEZE,SWEEP 	</a:t>
            </a:r>
          </a:p>
          <a:p>
            <a:pPr>
              <a:buNone/>
            </a:pPr>
            <a:r>
              <a:rPr lang="en-US" sz="3600" b="1" dirty="0" smtClean="0"/>
              <a:t>    (F/ EXTINGUISHER)</a:t>
            </a:r>
          </a:p>
          <a:p>
            <a:r>
              <a:rPr lang="en-US" sz="3600" b="1" dirty="0" smtClean="0"/>
              <a:t>NATIONAL EMERGENCY NUMBER-108/112(INDIA/EUROPIAN UNION)</a:t>
            </a:r>
          </a:p>
          <a:p>
            <a:r>
              <a:rPr lang="en-US" sz="3600" b="1" dirty="0" smtClean="0"/>
              <a:t>USA-911</a:t>
            </a:r>
            <a:endParaRPr lang="en-US" sz="3600" b="1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1800" y="1"/>
            <a:ext cx="214312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n-US" b="1" dirty="0" smtClean="0"/>
              <a:t>EMERGENCY DISASTER KIT</a:t>
            </a:r>
            <a:endParaRPr lang="en-US" b="1" dirty="0"/>
          </a:p>
        </p:txBody>
      </p:sp>
      <p:pic>
        <p:nvPicPr>
          <p:cNvPr id="491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702911"/>
            <a:ext cx="822960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334000" cy="114300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 DEFINATION GLIMPSE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600" b="1" dirty="0" smtClean="0"/>
              <a:t>EARTHQUACK-</a:t>
            </a:r>
            <a:r>
              <a:rPr lang="en-US" b="1" dirty="0" smtClean="0"/>
              <a:t> </a:t>
            </a:r>
            <a:r>
              <a:rPr lang="en-US" dirty="0" smtClean="0"/>
              <a:t> </a:t>
            </a:r>
            <a:r>
              <a:rPr lang="en-US" b="1" dirty="0" smtClean="0"/>
              <a:t>SHAKING OR TREMBLING OF THE </a:t>
            </a:r>
            <a:r>
              <a:rPr lang="en-US" b="1" dirty="0" smtClean="0">
                <a:hlinkClick r:id="rId2"/>
              </a:rPr>
              <a:t>EARTH</a:t>
            </a:r>
            <a:r>
              <a:rPr lang="en-US" b="1" dirty="0" smtClean="0"/>
              <a:t> THAT IS VOLCANIC OR TECTONIC IN ORIGIN.</a:t>
            </a:r>
          </a:p>
          <a:p>
            <a:pPr>
              <a:buFont typeface="Wingdings" pitchFamily="2" charset="2"/>
              <a:buChar char="Ø"/>
            </a:pPr>
            <a:r>
              <a:rPr lang="en-US" sz="3600" b="1" dirty="0" smtClean="0"/>
              <a:t>FLOOD-</a:t>
            </a:r>
            <a:r>
              <a:rPr lang="en-US" sz="3600" dirty="0" smtClean="0"/>
              <a:t> </a:t>
            </a:r>
            <a:r>
              <a:rPr lang="en-US" b="1" dirty="0" smtClean="0"/>
              <a:t>A FLOOD IS</a:t>
            </a:r>
            <a:r>
              <a:rPr lang="en-US" dirty="0" smtClean="0"/>
              <a:t> </a:t>
            </a:r>
            <a:r>
              <a:rPr lang="en-US" b="1" dirty="0" smtClean="0"/>
              <a:t>AN OVERFLOW OF WATER THAT SUBMERGES </a:t>
            </a:r>
            <a:r>
              <a:rPr lang="en-US" b="1" dirty="0" smtClean="0"/>
              <a:t>LAND.</a:t>
            </a:r>
            <a:endParaRPr lang="en-US" b="1" dirty="0" smtClean="0"/>
          </a:p>
          <a:p>
            <a:pPr>
              <a:buFont typeface="Wingdings" pitchFamily="2" charset="2"/>
              <a:buChar char="Ø"/>
            </a:pPr>
            <a:r>
              <a:rPr lang="en-US" sz="3600" b="1" dirty="0" smtClean="0"/>
              <a:t>CYCLONE-</a:t>
            </a:r>
            <a:r>
              <a:rPr lang="en-US" b="1" dirty="0" smtClean="0"/>
              <a:t> A STORM OR SYSTEM OF WINDS THAT ROTATES ABOUT A CENTER OF LOW ATMOSPHERIC PRESSURE.   </a:t>
            </a:r>
            <a:endParaRPr lang="en-US" b="1" dirty="0"/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96200" y="2971800"/>
            <a:ext cx="1219200" cy="1008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5561286"/>
            <a:ext cx="2133600" cy="1296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05600" y="0"/>
            <a:ext cx="1847850" cy="1491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n-US" b="1" dirty="0" smtClean="0"/>
              <a:t>SAFETY MEASURE  EARTHQUAKE</a:t>
            </a:r>
            <a:endParaRPr lang="en-US" b="1" dirty="0"/>
          </a:p>
        </p:txBody>
      </p:sp>
      <p:pic>
        <p:nvPicPr>
          <p:cNvPr id="4" name="Picture 2" descr="C:\Users\User\Downloads\abc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229600" cy="487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en-US" sz="7200" b="1" dirty="0" smtClean="0"/>
              <a:t>EARTHQUAKE</a:t>
            </a:r>
            <a:endParaRPr lang="en-US" sz="7200" b="1" dirty="0"/>
          </a:p>
        </p:txBody>
      </p:sp>
      <p:pic>
        <p:nvPicPr>
          <p:cNvPr id="1026" name="Picture 2" descr="C:\Users\Admin\Desktop\nirma university\54c4f5613c3791c5c52683d4eb40c33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1600200"/>
            <a:ext cx="8382000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en-US" sz="8000" b="1" dirty="0" smtClean="0"/>
              <a:t>DCH</a:t>
            </a:r>
            <a:endParaRPr lang="en-US" sz="8000" b="1" dirty="0"/>
          </a:p>
        </p:txBody>
      </p:sp>
      <p:pic>
        <p:nvPicPr>
          <p:cNvPr id="4" name="Content Placeholder 3" descr="C:\Users\User\Downloads\earthquak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16211"/>
            <a:ext cx="8229600" cy="44939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n-US" b="1" dirty="0" smtClean="0"/>
              <a:t>GLIMPSE BHUJ EARTHQUAKE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u6uy</a:t>
            </a:r>
            <a:endParaRPr lang="en-US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76400"/>
            <a:ext cx="3962400" cy="2514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1600200"/>
            <a:ext cx="3657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4267200"/>
            <a:ext cx="4038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76800" y="4191000"/>
            <a:ext cx="3657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n-US" b="1" dirty="0" smtClean="0"/>
              <a:t>AFTER AMELIORATION/REVIVAL</a:t>
            </a:r>
            <a:endParaRPr lang="en-US" b="1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524001"/>
            <a:ext cx="40957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495800" y="1524000"/>
            <a:ext cx="4191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4038600"/>
            <a:ext cx="41910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6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4085704"/>
            <a:ext cx="4114800" cy="2543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/>
          <a:lstStyle/>
          <a:p>
            <a:r>
              <a:rPr lang="en-US" b="1" dirty="0" smtClean="0"/>
              <a:t>FLOOD DO’S AND DON’T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FF00"/>
          </a:solidFill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sz="3600" b="1" dirty="0" smtClean="0"/>
              <a:t>KEEP </a:t>
            </a:r>
            <a:r>
              <a:rPr lang="en-US" sz="4300" b="1" dirty="0" smtClean="0"/>
              <a:t>CALM</a:t>
            </a:r>
            <a:r>
              <a:rPr lang="en-US" sz="3600" b="1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sz="3600" b="1" dirty="0" smtClean="0"/>
              <a:t>TUNE INTO THE NEWS.(RADIO AND TV.)</a:t>
            </a:r>
          </a:p>
          <a:p>
            <a:pPr>
              <a:buFont typeface="Wingdings" pitchFamily="2" charset="2"/>
              <a:buChar char="Ø"/>
            </a:pPr>
            <a:r>
              <a:rPr lang="en-US" sz="3600" b="1" dirty="0" smtClean="0"/>
              <a:t>PACK A BACK UP(EMERGENCY ITEMS).</a:t>
            </a:r>
          </a:p>
          <a:p>
            <a:pPr>
              <a:buFont typeface="Wingdings" pitchFamily="2" charset="2"/>
              <a:buChar char="Ø"/>
            </a:pPr>
            <a:r>
              <a:rPr lang="en-US" sz="3600" b="1" dirty="0" smtClean="0"/>
              <a:t>SHUT DOWN YOUR ELECTRICITY.</a:t>
            </a:r>
          </a:p>
          <a:p>
            <a:pPr>
              <a:buFont typeface="Wingdings" pitchFamily="2" charset="2"/>
              <a:buChar char="Ø"/>
            </a:pPr>
            <a:r>
              <a:rPr lang="en-US" sz="3600" b="1" dirty="0" smtClean="0"/>
              <a:t>AVOID CONTACT WITH FLOOD WATER.</a:t>
            </a:r>
          </a:p>
          <a:p>
            <a:pPr>
              <a:buFont typeface="Wingdings" pitchFamily="2" charset="2"/>
              <a:buChar char="Ø"/>
            </a:pPr>
            <a:r>
              <a:rPr lang="en-US" sz="3600" b="1" dirty="0" smtClean="0"/>
              <a:t>KEEP AWAY FROM ELECTRICITY POLE.</a:t>
            </a:r>
          </a:p>
          <a:p>
            <a:pPr>
              <a:buFont typeface="Wingdings" pitchFamily="2" charset="2"/>
              <a:buChar char="Ø"/>
            </a:pPr>
            <a:r>
              <a:rPr lang="en-US" sz="3600" b="1" dirty="0" smtClean="0"/>
              <a:t>PREPARE SOME FLOATING DEVICE</a:t>
            </a:r>
          </a:p>
          <a:p>
            <a:pPr>
              <a:buFont typeface="Wingdings" pitchFamily="2" charset="2"/>
              <a:buChar char="Ø"/>
            </a:pPr>
            <a:endParaRPr lang="en-US" sz="3600" b="1" dirty="0" smtClean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FLOOD DO’S AND DON’T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n-US" b="1" dirty="0" smtClean="0"/>
              <a:t>BE AWARE OF STREAM DRAINAGE</a:t>
            </a:r>
          </a:p>
          <a:p>
            <a:r>
              <a:rPr lang="en-US" b="1" dirty="0" smtClean="0"/>
              <a:t>BE AWARE OF FLASH FLOOD, IF ANY POSSIBILITY MOVE TO HIGHER PLACE</a:t>
            </a:r>
          </a:p>
          <a:p>
            <a:r>
              <a:rPr lang="en-US" b="1" dirty="0" smtClean="0"/>
              <a:t>DONOT DRIVE INTO FLODDED AREA</a:t>
            </a:r>
          </a:p>
          <a:p>
            <a:r>
              <a:rPr lang="en-US" b="1" dirty="0" smtClean="0"/>
              <a:t>DO NOT TOUCH ELECTRICAL EQUIPMENT.</a:t>
            </a:r>
          </a:p>
          <a:p>
            <a:r>
              <a:rPr lang="en-US" b="1" dirty="0" smtClean="0"/>
              <a:t>EVACUTE IF NECESSARY.</a:t>
            </a:r>
          </a:p>
          <a:p>
            <a:endParaRPr lang="en-US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n-US" b="1" dirty="0" smtClean="0"/>
              <a:t>FLOOD VICTIM AT  VADODARA</a:t>
            </a:r>
            <a:endParaRPr lang="en-US" b="1" dirty="0"/>
          </a:p>
        </p:txBody>
      </p:sp>
      <p:pic>
        <p:nvPicPr>
          <p:cNvPr id="5122" name="Picture 2" descr="C:\Users\Admin\Desktop\nirma university\7051857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1524000"/>
            <a:ext cx="8229600" cy="464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n-US" b="1" dirty="0" smtClean="0"/>
              <a:t>11</a:t>
            </a:r>
            <a:r>
              <a:rPr lang="en-US" b="1" baseline="30000" dirty="0" smtClean="0"/>
              <a:t>TH</a:t>
            </a:r>
            <a:r>
              <a:rPr lang="en-US" b="1" dirty="0" smtClean="0"/>
              <a:t> AUGUST 2019, HAAJI PEER, KUTCH</a:t>
            </a:r>
            <a:r>
              <a:rPr lang="en-US" dirty="0" smtClean="0"/>
              <a:t> </a:t>
            </a:r>
            <a:r>
              <a:rPr lang="en-US" b="1" dirty="0" smtClean="0"/>
              <a:t>RESCUE OPERATION</a:t>
            </a:r>
            <a:endParaRPr lang="en-US" b="1" dirty="0"/>
          </a:p>
        </p:txBody>
      </p:sp>
      <p:pic>
        <p:nvPicPr>
          <p:cNvPr id="3074" name="Picture 2" descr="C:\Users\Admin\Desktop\nirma university\C360_2019-08-14-11-57-26-705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00200"/>
            <a:ext cx="4038600" cy="4525963"/>
          </a:xfrm>
          <a:prstGeom prst="rect">
            <a:avLst/>
          </a:prstGeom>
          <a:noFill/>
        </p:spPr>
      </p:pic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1447800"/>
            <a:ext cx="4343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n-US" sz="4800" b="1" dirty="0" smtClean="0"/>
              <a:t>UNFORGETTABLE MOMENTS</a:t>
            </a:r>
            <a:br>
              <a:rPr lang="en-US" sz="4800" b="1" dirty="0" smtClean="0"/>
            </a:br>
            <a:r>
              <a:rPr lang="en-US" sz="4800" b="1" dirty="0" smtClean="0"/>
              <a:t>KERALA FLOOD- AUG 2018</a:t>
            </a:r>
            <a:endParaRPr lang="en-US" sz="4800" b="1" dirty="0"/>
          </a:p>
        </p:txBody>
      </p:sp>
      <p:pic>
        <p:nvPicPr>
          <p:cNvPr id="4" name="Picture 2" descr="C:\Users\Rakesh\Desktop\flaxy\selected photos\kerala flood 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6000" contrast="32000"/>
          </a:blip>
          <a:srcRect l="5573" r="5573"/>
          <a:stretch>
            <a:fillRect/>
          </a:stretch>
        </p:blipFill>
        <p:spPr bwMode="auto">
          <a:xfrm>
            <a:off x="304800" y="1447800"/>
            <a:ext cx="838200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n-US" b="1" dirty="0" smtClean="0"/>
              <a:t>CYCLONE DO’S AND DON’T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/>
              <a:t>LISTEN AND KEEP MONITORING THE WARNING</a:t>
            </a:r>
          </a:p>
          <a:p>
            <a:r>
              <a:rPr lang="en-US" b="1" dirty="0" smtClean="0"/>
              <a:t>PASS THE INFORMATION TO OTHERS.</a:t>
            </a:r>
          </a:p>
          <a:p>
            <a:r>
              <a:rPr lang="en-US" b="1" dirty="0" smtClean="0"/>
              <a:t>IGNORE RUMORS, THIS WILL HELP TO AVOID PANIC.</a:t>
            </a:r>
          </a:p>
          <a:p>
            <a:r>
              <a:rPr lang="en-US" b="1" dirty="0" smtClean="0"/>
              <a:t>TAKE SHELTER IN THE SAFE PART OF THE HOUSE.</a:t>
            </a:r>
          </a:p>
          <a:p>
            <a:r>
              <a:rPr lang="en-US" b="1" dirty="0" smtClean="0"/>
              <a:t>SWITCH OFF THE ELECTRICAL. </a:t>
            </a:r>
          </a:p>
          <a:p>
            <a:r>
              <a:rPr lang="en-US" b="1" dirty="0" smtClean="0"/>
              <a:t>AVOID DRIVING AND DO NOT WORRY ABOUT YOUR PROPERTY.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n-US" b="1" dirty="0" smtClean="0"/>
              <a:t>CYCLONE DO’S AND DON’T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CHECK THE HOUSE SECURE LOOSE TILES AND CARRY OUT REPAIRS OF DOOR AND WINDOW.</a:t>
            </a:r>
          </a:p>
          <a:p>
            <a:r>
              <a:rPr lang="en-US" b="1" dirty="0" smtClean="0"/>
              <a:t>REMOVE DEAD BRANCHES OR DYING TREES CLOSE TO THE HOUSE.</a:t>
            </a:r>
          </a:p>
          <a:p>
            <a:r>
              <a:rPr lang="en-US" b="1" dirty="0" smtClean="0"/>
              <a:t>KEEP SOME EXTRA BATTERIES FOR TRANSISTORS.</a:t>
            </a:r>
          </a:p>
          <a:p>
            <a:r>
              <a:rPr lang="en-US" b="1" dirty="0" smtClean="0"/>
              <a:t>KEEP SOME DRY NON-PERISHABLE FOOD AND WATER FOR EMERGENCY.</a:t>
            </a:r>
            <a:endParaRPr lang="en-US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n-US" b="1" dirty="0" smtClean="0"/>
              <a:t>GLANCE TAUKTE CYCLONE, AMRELI-2021 </a:t>
            </a:r>
            <a:endParaRPr lang="en-US" b="1" dirty="0"/>
          </a:p>
        </p:txBody>
      </p:sp>
      <p:pic>
        <p:nvPicPr>
          <p:cNvPr id="7680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447800"/>
            <a:ext cx="7848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DSC050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857250"/>
            <a:ext cx="4286250" cy="578643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77827" name="Rectangle 2"/>
          <p:cNvSpPr txBox="1">
            <a:spLocks noChangeArrowheads="1"/>
          </p:cNvSpPr>
          <p:nvPr/>
        </p:nvSpPr>
        <p:spPr bwMode="auto">
          <a:xfrm>
            <a:off x="76200" y="152400"/>
            <a:ext cx="8839200" cy="5334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600" b="1" u="sng" dirty="0" smtClean="0">
                <a:latin typeface="Arial Narrow" pitchFamily="34" charset="0"/>
              </a:rPr>
              <a:t>JAPAN TSUNAMI OPERATION, 2011</a:t>
            </a:r>
            <a:endParaRPr lang="en-US" sz="3600" b="1" u="sng" dirty="0">
              <a:latin typeface="Arial Narrow" pitchFamily="34" charset="0"/>
            </a:endParaRPr>
          </a:p>
        </p:txBody>
      </p:sp>
      <p:pic>
        <p:nvPicPr>
          <p:cNvPr id="77828" name="Picture 3" descr="DSC_1367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1" y="857250"/>
            <a:ext cx="4500563" cy="578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>
            <a:normAutofit fontScale="90000"/>
          </a:bodyPr>
          <a:lstStyle/>
          <a:p>
            <a:r>
              <a:rPr lang="en-US" sz="8900" b="1" dirty="0" smtClean="0"/>
              <a:t>(SDR)</a:t>
            </a:r>
            <a:r>
              <a:rPr lang="en-US" sz="5400" b="1" dirty="0" smtClean="0"/>
              <a:t>SAFETY PRECAUTION</a:t>
            </a:r>
            <a:endParaRPr lang="en-US" b="1" dirty="0"/>
          </a:p>
        </p:txBody>
      </p:sp>
      <p:pic>
        <p:nvPicPr>
          <p:cNvPr id="2050" name="Picture 2" descr="C:\Users\Admin\Desktop\nirma university\firesafetydosanddonts-180104061115-thumbnail-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8229600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n-US" b="1" dirty="0" smtClean="0"/>
              <a:t>HOW TO USE FIRE EXTINGUISHER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7"/>
            <a:ext cx="8382000" cy="342899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400" b="1" dirty="0" smtClean="0"/>
              <a:t>P:-</a:t>
            </a:r>
            <a:r>
              <a:rPr lang="en-US" sz="3600" b="1" dirty="0" smtClean="0"/>
              <a:t>PULL THE PIN</a:t>
            </a:r>
            <a:endParaRPr lang="en-US" sz="2400" b="1" dirty="0" smtClean="0"/>
          </a:p>
          <a:p>
            <a:pPr>
              <a:buFont typeface="Wingdings" pitchFamily="2" charset="2"/>
              <a:buChar char="Ø"/>
            </a:pPr>
            <a:r>
              <a:rPr lang="en-US" sz="4000" b="1" dirty="0" smtClean="0"/>
              <a:t>A:-AIM THE FIRE</a:t>
            </a:r>
          </a:p>
          <a:p>
            <a:pPr>
              <a:buFont typeface="Wingdings" pitchFamily="2" charset="2"/>
              <a:buChar char="Ø"/>
            </a:pPr>
            <a:r>
              <a:rPr lang="en-US" sz="3600" b="1" dirty="0" smtClean="0"/>
              <a:t>S:-SQUEEZE THE TRIGGER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/>
              <a:t>S:-SWEEP FROM SIDE TO SIDE</a:t>
            </a:r>
            <a:endParaRPr lang="en-US" b="1" dirty="0"/>
          </a:p>
        </p:txBody>
      </p:sp>
      <p:pic>
        <p:nvPicPr>
          <p:cNvPr id="3079" name="Picture 7" descr="C:\Users\Admin\Desktop\nirma university\61xaKlkmx2L._SL1000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1600200"/>
            <a:ext cx="2362200" cy="2209800"/>
          </a:xfrm>
          <a:prstGeom prst="rect">
            <a:avLst/>
          </a:prstGeom>
          <a:noFill/>
        </p:spPr>
      </p:pic>
      <p:pic>
        <p:nvPicPr>
          <p:cNvPr id="3080" name="Picture 8" descr="C:\Users\Admin\Desktop\nirma university\61RuiVwO9LL._SX466_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4343400"/>
            <a:ext cx="2819400" cy="2192866"/>
          </a:xfrm>
          <a:prstGeom prst="rect">
            <a:avLst/>
          </a:prstGeom>
          <a:noFill/>
        </p:spPr>
      </p:pic>
      <p:pic>
        <p:nvPicPr>
          <p:cNvPr id="3081" name="Picture 9" descr="C:\Users\Admin\Desktop\nirma university\1200px-Fire_triangle.sv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4495800"/>
            <a:ext cx="3276600" cy="205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n-US" sz="6000" b="1" dirty="0" smtClean="0"/>
              <a:t>VICTIM CONTACT</a:t>
            </a:r>
            <a:endParaRPr lang="en-US" b="1" dirty="0"/>
          </a:p>
        </p:txBody>
      </p:sp>
      <p:pic>
        <p:nvPicPr>
          <p:cNvPr id="4" name="Content Placeholder 3" descr="Pic0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12000" contrast="24000"/>
          </a:blip>
          <a:srcRect/>
          <a:stretch>
            <a:fillRect/>
          </a:stretch>
        </p:blipFill>
        <p:spPr bwMode="auto">
          <a:xfrm>
            <a:off x="685801" y="1600202"/>
            <a:ext cx="7848599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68356" y="178906"/>
            <a:ext cx="8647043" cy="65101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ounded Rectangle 4"/>
          <p:cNvSpPr/>
          <p:nvPr/>
        </p:nvSpPr>
        <p:spPr>
          <a:xfrm>
            <a:off x="402536" y="327992"/>
            <a:ext cx="8348869" cy="615232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extBox 1"/>
          <p:cNvSpPr txBox="1"/>
          <p:nvPr/>
        </p:nvSpPr>
        <p:spPr>
          <a:xfrm>
            <a:off x="1602685" y="381000"/>
            <a:ext cx="56727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 smtClean="0">
                <a:solidFill>
                  <a:schemeClr val="accent5">
                    <a:lumMod val="50000"/>
                  </a:schemeClr>
                </a:solidFill>
                <a:latin typeface="Algerian" panose="04020705040A02060702" pitchFamily="82" charset="0"/>
              </a:rPr>
              <a:t>CHEMICAL EMERGENCY</a:t>
            </a:r>
            <a:endParaRPr lang="en-IN" sz="4000" b="1" u="sng" dirty="0">
              <a:solidFill>
                <a:schemeClr val="accent5">
                  <a:lumMod val="50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1" y="1066800"/>
            <a:ext cx="736853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dirty="0"/>
              <a:t>The use of chemical warfare agents in a battlefield or by terrorist (as a tool of terrorism) is associated with mass casualties, which usually proliferate beyond proportion due to an improper management of the situation. It may not be immediately </a:t>
            </a:r>
            <a:r>
              <a:rPr lang="en-US" sz="2600" dirty="0" smtClean="0"/>
              <a:t>recognizable </a:t>
            </a:r>
            <a:r>
              <a:rPr lang="en-US" sz="2600" dirty="0"/>
              <a:t>and result in contamination</a:t>
            </a:r>
            <a:r>
              <a:rPr lang="en-US" sz="2600" dirty="0" smtClean="0"/>
              <a:t>.</a:t>
            </a:r>
            <a:r>
              <a:rPr lang="en-US" sz="2600" dirty="0"/>
              <a:t> </a:t>
            </a:r>
            <a:endParaRPr lang="en-US" sz="2600" dirty="0" smtClean="0"/>
          </a:p>
          <a:p>
            <a:pPr algn="just"/>
            <a:r>
              <a:rPr lang="en-US" sz="2600" dirty="0"/>
              <a:t>	</a:t>
            </a:r>
            <a:r>
              <a:rPr lang="en-US" sz="2600" dirty="0" smtClean="0"/>
              <a:t>		Some </a:t>
            </a:r>
            <a:r>
              <a:rPr lang="en-US" sz="2600" dirty="0"/>
              <a:t>of the major challenges in a chemical attack are the detection, contamination</a:t>
            </a:r>
            <a:r>
              <a:rPr lang="en-US" sz="2600" dirty="0" smtClean="0"/>
              <a:t>, disruption of </a:t>
            </a:r>
            <a:r>
              <a:rPr lang="en-US" sz="2600" dirty="0"/>
              <a:t>transportation and other </a:t>
            </a:r>
            <a:r>
              <a:rPr lang="en-US" sz="2600" dirty="0" smtClean="0"/>
              <a:t>critical </a:t>
            </a:r>
            <a:r>
              <a:rPr lang="en-US" sz="2600" dirty="0"/>
              <a:t>facilities, medical treatment of mass </a:t>
            </a:r>
            <a:r>
              <a:rPr lang="en-US" sz="2600" dirty="0" smtClean="0"/>
              <a:t>casualties, </a:t>
            </a:r>
            <a:r>
              <a:rPr lang="en-US" sz="2600" dirty="0"/>
              <a:t>safety of the medical community and other responders.</a:t>
            </a:r>
            <a:endParaRPr lang="en-IN" sz="2600" dirty="0"/>
          </a:p>
        </p:txBody>
      </p:sp>
      <p:sp>
        <p:nvSpPr>
          <p:cNvPr id="8" name="TextBox 7"/>
          <p:cNvSpPr txBox="1"/>
          <p:nvPr/>
        </p:nvSpPr>
        <p:spPr>
          <a:xfrm>
            <a:off x="8735750" y="6341169"/>
            <a:ext cx="344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11</a:t>
            </a:r>
            <a:endParaRPr lang="en-IN" sz="2000" dirty="0"/>
          </a:p>
        </p:txBody>
      </p:sp>
    </p:spTree>
    <p:extLst>
      <p:ext uri="{BB962C8B-B14F-4D97-AF65-F5344CB8AC3E}">
        <p14:creationId xmlns="" xmlns:p14="http://schemas.microsoft.com/office/powerpoint/2010/main" val="172936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68356" y="178906"/>
            <a:ext cx="8647043" cy="65101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ounded Rectangle 4"/>
          <p:cNvSpPr/>
          <p:nvPr/>
        </p:nvSpPr>
        <p:spPr>
          <a:xfrm>
            <a:off x="402536" y="347870"/>
            <a:ext cx="8348869" cy="615232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748787" y="381001"/>
            <a:ext cx="757933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 smtClean="0"/>
              <a:t>After arriving at the site of incident, where chemical emergency takes place, the action of response will be	:-</a:t>
            </a:r>
            <a:endParaRPr lang="en-US" sz="3200" dirty="0" smtClean="0"/>
          </a:p>
          <a:p>
            <a:pPr algn="just"/>
            <a:r>
              <a:rPr lang="en-US" sz="3200" dirty="0" smtClean="0"/>
              <a:t>- Cordon off the area (100 meter </a:t>
            </a:r>
            <a:r>
              <a:rPr lang="en-US" sz="3200" dirty="0" err="1" smtClean="0"/>
              <a:t>dia</a:t>
            </a:r>
            <a:r>
              <a:rPr lang="en-US" sz="3200" dirty="0" smtClean="0"/>
              <a:t>);</a:t>
            </a:r>
          </a:p>
          <a:p>
            <a:pPr algn="just"/>
            <a:r>
              <a:rPr lang="en-US" sz="3200" dirty="0" smtClean="0"/>
              <a:t>- Find out the wind direction and clear the down wind side immediately .</a:t>
            </a:r>
          </a:p>
          <a:p>
            <a:pPr algn="just"/>
            <a:r>
              <a:rPr lang="en-US" sz="3200" dirty="0" smtClean="0"/>
              <a:t>- Rescue team comprising experts including medical doctors, nursing staff, chemists, police personnel, to put on full protective gear;</a:t>
            </a:r>
          </a:p>
          <a:p>
            <a:pPr algn="just"/>
            <a:r>
              <a:rPr lang="en-US" sz="3200" dirty="0" smtClean="0"/>
              <a:t>- Detect the agents using detector paper/tubes;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35750" y="6341169"/>
            <a:ext cx="344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12</a:t>
            </a:r>
            <a:endParaRPr lang="en-IN" sz="2000" dirty="0"/>
          </a:p>
        </p:txBody>
      </p:sp>
    </p:spTree>
    <p:extLst>
      <p:ext uri="{BB962C8B-B14F-4D97-AF65-F5344CB8AC3E}">
        <p14:creationId xmlns="" xmlns:p14="http://schemas.microsoft.com/office/powerpoint/2010/main" val="226652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800" b="1" smtClean="0"/>
              <a:t>DONT’S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 dirty="0" smtClean="0"/>
              <a:t>Don’t become a victim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 smtClean="0"/>
              <a:t>Don’t rush in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 smtClean="0"/>
              <a:t>Don’t panic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 smtClean="0"/>
              <a:t>Don’t assume any thing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 smtClean="0"/>
              <a:t>Don’t eat smell and touch any thing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 smtClean="0"/>
              <a:t>Don’t crowed the victim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 smtClean="0"/>
              <a:t>Don’t go in down wind direction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 smtClean="0"/>
              <a:t>Don’t remove IPE until safe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 smtClean="0"/>
              <a:t>Decontamination Team should not work  more than 60 min. 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mtClean="0"/>
              <a:t>DO’s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Canister should be changed in 30 to 60 min.</a:t>
            </a:r>
          </a:p>
          <a:p>
            <a:pPr eaLnBrk="1" hangingPunct="1">
              <a:defRPr/>
            </a:pPr>
            <a:r>
              <a:rPr lang="en-US" dirty="0" smtClean="0"/>
              <a:t>Keep the safe distance</a:t>
            </a:r>
          </a:p>
          <a:p>
            <a:pPr eaLnBrk="1" hangingPunct="1">
              <a:defRPr/>
            </a:pPr>
            <a:r>
              <a:rPr lang="en-US" dirty="0" smtClean="0"/>
              <a:t>Avoid the contact</a:t>
            </a:r>
          </a:p>
          <a:p>
            <a:pPr eaLnBrk="1" hangingPunct="1">
              <a:defRPr/>
            </a:pPr>
            <a:r>
              <a:rPr lang="en-US" dirty="0" smtClean="0"/>
              <a:t>Do emergency </a:t>
            </a:r>
            <a:r>
              <a:rPr lang="en-US" dirty="0" err="1" smtClean="0"/>
              <a:t>decon</a:t>
            </a:r>
            <a:r>
              <a:rPr lang="en-US" dirty="0" smtClean="0"/>
              <a:t> </a:t>
            </a:r>
          </a:p>
          <a:p>
            <a:pPr eaLnBrk="1" hangingPunct="1">
              <a:defRPr/>
            </a:pPr>
            <a:r>
              <a:rPr lang="en-US" dirty="0" smtClean="0"/>
              <a:t>Hazard warning to others </a:t>
            </a:r>
          </a:p>
          <a:p>
            <a:pPr eaLnBrk="1" hangingPunct="1">
              <a:defRPr/>
            </a:pPr>
            <a:endParaRPr lang="en-IN" dirty="0" smtClean="0"/>
          </a:p>
          <a:p>
            <a:pPr algn="ctr" eaLnBrk="1" hangingPunct="1">
              <a:defRPr/>
            </a:pPr>
            <a:r>
              <a:rPr lang="en-IN" b="1" dirty="0" smtClean="0">
                <a:solidFill>
                  <a:srgbClr val="00B0F0"/>
                </a:solidFill>
              </a:rPr>
              <a:t>BIOLOGICAL</a:t>
            </a:r>
            <a:r>
              <a:rPr lang="en-IN" b="1" dirty="0" smtClean="0"/>
              <a:t> &amp; </a:t>
            </a:r>
            <a:r>
              <a:rPr lang="en-IN" b="1" dirty="0" smtClean="0">
                <a:solidFill>
                  <a:srgbClr val="FF0000"/>
                </a:solidFill>
              </a:rPr>
              <a:t>NUCLEAR EMERGENCY</a:t>
            </a:r>
            <a:endParaRPr lang="en-US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l"/>
            <a:r>
              <a:rPr lang="en-US" sz="8000" b="1" dirty="0" smtClean="0"/>
              <a:t/>
            </a:r>
            <a:br>
              <a:rPr lang="en-US" sz="8000" b="1" dirty="0" smtClean="0"/>
            </a:br>
            <a:r>
              <a:rPr lang="en-US" sz="5400" b="1" dirty="0" smtClean="0"/>
              <a:t>THE MYTHS</a:t>
            </a:r>
            <a:r>
              <a:rPr lang="en-US" sz="8000" b="1" dirty="0" smtClean="0"/>
              <a:t/>
            </a:r>
            <a:br>
              <a:rPr lang="en-US" sz="8000" b="1" dirty="0" smtClean="0"/>
            </a:br>
            <a:endParaRPr lang="en-US" sz="8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endParaRPr lang="en-US" sz="3600" b="1" dirty="0" smtClean="0"/>
          </a:p>
          <a:p>
            <a:pPr lvl="0">
              <a:buFont typeface="Wingdings" pitchFamily="2" charset="2"/>
              <a:buChar char="Ø"/>
            </a:pPr>
            <a:endParaRPr lang="en-US" sz="3600" b="1" dirty="0" smtClean="0"/>
          </a:p>
          <a:p>
            <a:pPr lvl="0">
              <a:buFont typeface="Wingdings" pitchFamily="2" charset="2"/>
              <a:buChar char="Ø"/>
            </a:pPr>
            <a:r>
              <a:rPr lang="en-US" sz="3600" b="1" dirty="0" smtClean="0"/>
              <a:t>IT CAN’T HAPPEN TO US.</a:t>
            </a:r>
          </a:p>
          <a:p>
            <a:pPr lvl="0">
              <a:buFont typeface="Wingdings" pitchFamily="2" charset="2"/>
              <a:buChar char="Ø"/>
            </a:pPr>
            <a:r>
              <a:rPr lang="en-US" sz="3600" b="1" dirty="0" smtClean="0"/>
              <a:t>THE NATURE’S FORCES ARE SO DEADLY THE VICTIMS WILL DIE ANYWAY.</a:t>
            </a:r>
          </a:p>
          <a:p>
            <a:pPr lvl="0">
              <a:buFont typeface="Wingdings" pitchFamily="2" charset="2"/>
              <a:buChar char="Ø"/>
            </a:pPr>
            <a:r>
              <a:rPr lang="en-US" sz="3600" b="1" dirty="0" smtClean="0">
                <a:solidFill>
                  <a:srgbClr val="FF0000"/>
                </a:solidFill>
              </a:rPr>
              <a:t>THERE IS NOTHING WE CAN DO</a:t>
            </a:r>
            <a:r>
              <a:rPr lang="en-US" sz="4400" b="1" dirty="0" smtClean="0">
                <a:solidFill>
                  <a:srgbClr val="FF0000"/>
                </a:solidFill>
              </a:rPr>
              <a:t>.</a:t>
            </a:r>
          </a:p>
          <a:p>
            <a:pPr>
              <a:buNone/>
            </a:pPr>
            <a:endParaRPr lang="en-US" i="1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0"/>
            <a:ext cx="4572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en-US" sz="5400" b="1" smtClean="0">
                <a:solidFill>
                  <a:srgbClr val="FFFF00"/>
                </a:solidFill>
              </a:rPr>
              <a:t>TREASURE </a:t>
            </a:r>
            <a:r>
              <a:rPr lang="en-US" sz="5400" b="1" dirty="0" smtClean="0">
                <a:solidFill>
                  <a:srgbClr val="FFFF00"/>
                </a:solidFill>
              </a:rPr>
              <a:t>OF LIFE</a:t>
            </a:r>
          </a:p>
        </p:txBody>
      </p:sp>
      <p:pic>
        <p:nvPicPr>
          <p:cNvPr id="87043" name="Picture 3" descr="C:\Users\Admin\Desktop\GIDM LECTURE ON DEAD BODY MGMT\54513812_405193346943861_2487388346505805161_n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14364" y="1646238"/>
            <a:ext cx="7942262" cy="4779962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n-US" sz="5400" b="1" smtClean="0"/>
              <a:t>ANY QUESTION</a:t>
            </a:r>
            <a:endParaRPr lang="en-US" b="1" smtClean="0"/>
          </a:p>
        </p:txBody>
      </p:sp>
      <p:pic>
        <p:nvPicPr>
          <p:cNvPr id="1026" name="Picture 2" descr="C:\Users\hp\Desktop\GIDM RELIEF RECOVERY\question_mark_serious_thinker_md_wm_v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2381250"/>
            <a:ext cx="5791200" cy="3790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8581" y="404734"/>
            <a:ext cx="8589364" cy="605602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</p:pic>
      <p:sp>
        <p:nvSpPr>
          <p:cNvPr id="3" name="Rectangle 2"/>
          <p:cNvSpPr/>
          <p:nvPr/>
        </p:nvSpPr>
        <p:spPr>
          <a:xfrm>
            <a:off x="1553766" y="3012305"/>
            <a:ext cx="656867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THANKS</a:t>
            </a:r>
            <a:endParaRPr lang="en-US" sz="5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0245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5946</TotalTime>
  <Words>467</Words>
  <Application>Microsoft Office PowerPoint</Application>
  <PresentationFormat>On-screen Show (4:3)</PresentationFormat>
  <Paragraphs>99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DISASTER AWARENESS’’    </vt:lpstr>
      <vt:lpstr>UNIVERSAL PRACTICE</vt:lpstr>
      <vt:lpstr>EMERGENCY DISASTER KIT</vt:lpstr>
      <vt:lpstr> DEFINATION GLIMPSE</vt:lpstr>
      <vt:lpstr>SAFETY MEASURE  EARTHQUAKE</vt:lpstr>
      <vt:lpstr>EARTHQUAKE</vt:lpstr>
      <vt:lpstr>DCH</vt:lpstr>
      <vt:lpstr>GLIMPSE BHUJ EARTHQUAKE</vt:lpstr>
      <vt:lpstr>AFTER AMELIORATION/REVIVAL</vt:lpstr>
      <vt:lpstr>FLOOD DO’S AND DON’T</vt:lpstr>
      <vt:lpstr>FLOOD DO’S AND DON’T</vt:lpstr>
      <vt:lpstr>FLOOD VICTIM AT  VADODARA</vt:lpstr>
      <vt:lpstr>11TH AUGUST 2019, HAAJI PEER, KUTCH RESCUE OPERATION</vt:lpstr>
      <vt:lpstr>UNFORGETTABLE MOMENTS KERALA FLOOD- AUG 2018</vt:lpstr>
      <vt:lpstr>CYCLONE DO’S AND DON’T</vt:lpstr>
      <vt:lpstr>CYCLONE DO’S AND DON’T</vt:lpstr>
      <vt:lpstr>GLANCE TAUKTE CYCLONE, AMRELI-2021 </vt:lpstr>
      <vt:lpstr>Slide 18</vt:lpstr>
      <vt:lpstr>(SDR)SAFETY PRECAUTION</vt:lpstr>
      <vt:lpstr>HOW TO USE FIRE EXTINGUISHER</vt:lpstr>
      <vt:lpstr>VICTIM CONTACT</vt:lpstr>
      <vt:lpstr>Slide 22</vt:lpstr>
      <vt:lpstr>Slide 23</vt:lpstr>
      <vt:lpstr>DONT’S</vt:lpstr>
      <vt:lpstr>DO’s</vt:lpstr>
      <vt:lpstr> THE MYTHS </vt:lpstr>
      <vt:lpstr>TREASURE OF LIFE</vt:lpstr>
      <vt:lpstr>ANY QUESTION</vt:lpstr>
      <vt:lpstr>Slide 29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91897</cp:lastModifiedBy>
  <cp:revision>554</cp:revision>
  <dcterms:created xsi:type="dcterms:W3CDTF">2006-08-16T00:00:00Z</dcterms:created>
  <dcterms:modified xsi:type="dcterms:W3CDTF">2023-02-02T09:19:11Z</dcterms:modified>
</cp:coreProperties>
</file>